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2"/>
  </p:notesMasterIdLst>
  <p:sldIdLst>
    <p:sldId id="365" r:id="rId3"/>
    <p:sldId id="368" r:id="rId4"/>
    <p:sldId id="361" r:id="rId5"/>
    <p:sldId id="328" r:id="rId6"/>
    <p:sldId id="366" r:id="rId7"/>
    <p:sldId id="369" r:id="rId8"/>
    <p:sldId id="367" r:id="rId9"/>
    <p:sldId id="370" r:id="rId10"/>
    <p:sldId id="371" r:id="rId11"/>
    <p:sldId id="373" r:id="rId12"/>
    <p:sldId id="374" r:id="rId13"/>
    <p:sldId id="382" r:id="rId14"/>
    <p:sldId id="375" r:id="rId15"/>
    <p:sldId id="376" r:id="rId16"/>
    <p:sldId id="378" r:id="rId17"/>
    <p:sldId id="379" r:id="rId18"/>
    <p:sldId id="380" r:id="rId19"/>
    <p:sldId id="381" r:id="rId20"/>
    <p:sldId id="3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095" autoAdjust="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39BE88-E263-4968-BA0E-83D638803E91}" type="doc">
      <dgm:prSet loTypeId="urn:microsoft.com/office/officeart/2005/8/layout/venn3#1" loCatId="relationship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en-US"/>
        </a:p>
      </dgm:t>
    </dgm:pt>
    <dgm:pt modelId="{72FEC7B8-BE63-458A-BAEC-99A0CBC3FEC7}">
      <dgm:prSet phldrT="[Text]"/>
      <dgm:spPr/>
      <dgm:t>
        <a:bodyPr/>
        <a:lstStyle/>
        <a:p>
          <a:r>
            <a:rPr lang="en-US" dirty="0"/>
            <a:t>Negatively affected the unity of INC. Radicals were excluded</a:t>
          </a:r>
        </a:p>
      </dgm:t>
    </dgm:pt>
    <dgm:pt modelId="{0935A4F9-9676-4B16-A818-B1B1562CF90F}" type="parTrans" cxnId="{6E691BD0-3D9B-4916-9BF2-F879BC78FCA3}">
      <dgm:prSet/>
      <dgm:spPr/>
      <dgm:t>
        <a:bodyPr/>
        <a:lstStyle/>
        <a:p>
          <a:endParaRPr lang="en-US"/>
        </a:p>
      </dgm:t>
    </dgm:pt>
    <dgm:pt modelId="{568A570F-33F8-4872-BA31-E7120310288C}" type="sibTrans" cxnId="{6E691BD0-3D9B-4916-9BF2-F879BC78FCA3}">
      <dgm:prSet/>
      <dgm:spPr/>
      <dgm:t>
        <a:bodyPr/>
        <a:lstStyle/>
        <a:p>
          <a:endParaRPr lang="en-US"/>
        </a:p>
      </dgm:t>
    </dgm:pt>
    <dgm:pt modelId="{27FEC4A5-4CCD-4361-B170-D1C43F49900E}">
      <dgm:prSet phldrT="[Text]"/>
      <dgm:spPr/>
      <dgm:t>
        <a:bodyPr/>
        <a:lstStyle/>
        <a:p>
          <a:r>
            <a:rPr lang="en-US" dirty="0"/>
            <a:t>Violent political reaction to partition created Hindu-Muslim communal tension</a:t>
          </a:r>
        </a:p>
      </dgm:t>
    </dgm:pt>
    <dgm:pt modelId="{4B1F4D9B-DD08-40F0-934A-3B4C95114957}" type="parTrans" cxnId="{F534B93D-2931-4C86-94AE-CACAA6128B0D}">
      <dgm:prSet/>
      <dgm:spPr/>
      <dgm:t>
        <a:bodyPr/>
        <a:lstStyle/>
        <a:p>
          <a:endParaRPr lang="en-US"/>
        </a:p>
      </dgm:t>
    </dgm:pt>
    <dgm:pt modelId="{32DC1726-7287-4796-8F61-DC909EEA022B}" type="sibTrans" cxnId="{F534B93D-2931-4C86-94AE-CACAA6128B0D}">
      <dgm:prSet/>
      <dgm:spPr/>
      <dgm:t>
        <a:bodyPr/>
        <a:lstStyle/>
        <a:p>
          <a:endParaRPr lang="en-US"/>
        </a:p>
      </dgm:t>
    </dgm:pt>
    <dgm:pt modelId="{3727ABFF-B9D6-4947-92F0-A3E3E51E44FE}">
      <dgm:prSet phldrT="[Text]"/>
      <dgm:spPr/>
      <dgm:t>
        <a:bodyPr/>
        <a:lstStyle/>
        <a:p>
          <a:r>
            <a:rPr lang="en-US" dirty="0"/>
            <a:t>Two fronts of anti-colonial nationalist politics. 1) Hindu nationalism 2) Muslim nationalism</a:t>
          </a:r>
        </a:p>
      </dgm:t>
    </dgm:pt>
    <dgm:pt modelId="{2972E6A0-23FD-4E2F-A712-022F88444C9E}" type="parTrans" cxnId="{AF68DBFA-656F-45A1-994D-EECA701812FB}">
      <dgm:prSet/>
      <dgm:spPr/>
      <dgm:t>
        <a:bodyPr/>
        <a:lstStyle/>
        <a:p>
          <a:endParaRPr lang="en-US"/>
        </a:p>
      </dgm:t>
    </dgm:pt>
    <dgm:pt modelId="{29633D99-524E-4FE0-A3B5-CE94EA8C649E}" type="sibTrans" cxnId="{AF68DBFA-656F-45A1-994D-EECA701812FB}">
      <dgm:prSet/>
      <dgm:spPr/>
      <dgm:t>
        <a:bodyPr/>
        <a:lstStyle/>
        <a:p>
          <a:endParaRPr lang="en-US"/>
        </a:p>
      </dgm:t>
    </dgm:pt>
    <dgm:pt modelId="{633EA110-9BBE-41B0-8694-9FA3ACDFEE1B}" type="pres">
      <dgm:prSet presAssocID="{8539BE88-E263-4968-BA0E-83D638803E91}" presName="Name0" presStyleCnt="0">
        <dgm:presLayoutVars>
          <dgm:dir/>
          <dgm:resizeHandles val="exact"/>
        </dgm:presLayoutVars>
      </dgm:prSet>
      <dgm:spPr/>
    </dgm:pt>
    <dgm:pt modelId="{C297C6CA-A92A-4B11-94F6-B5D0B7B2BD60}" type="pres">
      <dgm:prSet presAssocID="{72FEC7B8-BE63-458A-BAEC-99A0CBC3FEC7}" presName="Name5" presStyleLbl="vennNode1" presStyleIdx="0" presStyleCnt="3">
        <dgm:presLayoutVars>
          <dgm:bulletEnabled val="1"/>
        </dgm:presLayoutVars>
      </dgm:prSet>
      <dgm:spPr/>
    </dgm:pt>
    <dgm:pt modelId="{DABEDA0A-CC12-4A96-9009-F3A1207D822C}" type="pres">
      <dgm:prSet presAssocID="{568A570F-33F8-4872-BA31-E7120310288C}" presName="space" presStyleCnt="0"/>
      <dgm:spPr/>
    </dgm:pt>
    <dgm:pt modelId="{1FE46D93-57EA-461F-AE48-1E1AB84F48AF}" type="pres">
      <dgm:prSet presAssocID="{27FEC4A5-4CCD-4361-B170-D1C43F49900E}" presName="Name5" presStyleLbl="vennNode1" presStyleIdx="1" presStyleCnt="3">
        <dgm:presLayoutVars>
          <dgm:bulletEnabled val="1"/>
        </dgm:presLayoutVars>
      </dgm:prSet>
      <dgm:spPr/>
    </dgm:pt>
    <dgm:pt modelId="{AE4E991C-97E8-461E-AE98-29CF194DDC2D}" type="pres">
      <dgm:prSet presAssocID="{32DC1726-7287-4796-8F61-DC909EEA022B}" presName="space" presStyleCnt="0"/>
      <dgm:spPr/>
    </dgm:pt>
    <dgm:pt modelId="{1FBF7BDB-6217-4A8D-983F-4730F2A06481}" type="pres">
      <dgm:prSet presAssocID="{3727ABFF-B9D6-4947-92F0-A3E3E51E44FE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AAF68703-387F-4379-95B7-D3834630B546}" type="presOf" srcId="{3727ABFF-B9D6-4947-92F0-A3E3E51E44FE}" destId="{1FBF7BDB-6217-4A8D-983F-4730F2A06481}" srcOrd="0" destOrd="0" presId="urn:microsoft.com/office/officeart/2005/8/layout/venn3#1"/>
    <dgm:cxn modelId="{A41A6719-E952-4B46-8B12-39EFB1817388}" type="presOf" srcId="{27FEC4A5-4CCD-4361-B170-D1C43F49900E}" destId="{1FE46D93-57EA-461F-AE48-1E1AB84F48AF}" srcOrd="0" destOrd="0" presId="urn:microsoft.com/office/officeart/2005/8/layout/venn3#1"/>
    <dgm:cxn modelId="{1BFE302D-1956-4951-84BB-164815CBD100}" type="presOf" srcId="{8539BE88-E263-4968-BA0E-83D638803E91}" destId="{633EA110-9BBE-41B0-8694-9FA3ACDFEE1B}" srcOrd="0" destOrd="0" presId="urn:microsoft.com/office/officeart/2005/8/layout/venn3#1"/>
    <dgm:cxn modelId="{F534B93D-2931-4C86-94AE-CACAA6128B0D}" srcId="{8539BE88-E263-4968-BA0E-83D638803E91}" destId="{27FEC4A5-4CCD-4361-B170-D1C43F49900E}" srcOrd="1" destOrd="0" parTransId="{4B1F4D9B-DD08-40F0-934A-3B4C95114957}" sibTransId="{32DC1726-7287-4796-8F61-DC909EEA022B}"/>
    <dgm:cxn modelId="{6E691BD0-3D9B-4916-9BF2-F879BC78FCA3}" srcId="{8539BE88-E263-4968-BA0E-83D638803E91}" destId="{72FEC7B8-BE63-458A-BAEC-99A0CBC3FEC7}" srcOrd="0" destOrd="0" parTransId="{0935A4F9-9676-4B16-A818-B1B1562CF90F}" sibTransId="{568A570F-33F8-4872-BA31-E7120310288C}"/>
    <dgm:cxn modelId="{073993F9-D244-4632-B1B4-0A9EAA72E1D7}" type="presOf" srcId="{72FEC7B8-BE63-458A-BAEC-99A0CBC3FEC7}" destId="{C297C6CA-A92A-4B11-94F6-B5D0B7B2BD60}" srcOrd="0" destOrd="0" presId="urn:microsoft.com/office/officeart/2005/8/layout/venn3#1"/>
    <dgm:cxn modelId="{AF68DBFA-656F-45A1-994D-EECA701812FB}" srcId="{8539BE88-E263-4968-BA0E-83D638803E91}" destId="{3727ABFF-B9D6-4947-92F0-A3E3E51E44FE}" srcOrd="2" destOrd="0" parTransId="{2972E6A0-23FD-4E2F-A712-022F88444C9E}" sibTransId="{29633D99-524E-4FE0-A3B5-CE94EA8C649E}"/>
    <dgm:cxn modelId="{8C7691F6-83CB-4AF3-81A9-73598C3D6DE1}" type="presParOf" srcId="{633EA110-9BBE-41B0-8694-9FA3ACDFEE1B}" destId="{C297C6CA-A92A-4B11-94F6-B5D0B7B2BD60}" srcOrd="0" destOrd="0" presId="urn:microsoft.com/office/officeart/2005/8/layout/venn3#1"/>
    <dgm:cxn modelId="{787B3394-2E84-4DFC-AF12-29BFCC2B6426}" type="presParOf" srcId="{633EA110-9BBE-41B0-8694-9FA3ACDFEE1B}" destId="{DABEDA0A-CC12-4A96-9009-F3A1207D822C}" srcOrd="1" destOrd="0" presId="urn:microsoft.com/office/officeart/2005/8/layout/venn3#1"/>
    <dgm:cxn modelId="{6BDED338-F6C5-412F-BFC3-5F89634A0849}" type="presParOf" srcId="{633EA110-9BBE-41B0-8694-9FA3ACDFEE1B}" destId="{1FE46D93-57EA-461F-AE48-1E1AB84F48AF}" srcOrd="2" destOrd="0" presId="urn:microsoft.com/office/officeart/2005/8/layout/venn3#1"/>
    <dgm:cxn modelId="{82E19B28-559E-4BC0-B569-7F84178E4567}" type="presParOf" srcId="{633EA110-9BBE-41B0-8694-9FA3ACDFEE1B}" destId="{AE4E991C-97E8-461E-AE98-29CF194DDC2D}" srcOrd="3" destOrd="0" presId="urn:microsoft.com/office/officeart/2005/8/layout/venn3#1"/>
    <dgm:cxn modelId="{DC37F9CD-F591-49BF-B6A6-697A4768466E}" type="presParOf" srcId="{633EA110-9BBE-41B0-8694-9FA3ACDFEE1B}" destId="{1FBF7BDB-6217-4A8D-983F-4730F2A06481}" srcOrd="4" destOrd="0" presId="urn:microsoft.com/office/officeart/2005/8/layout/venn3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7C6CA-A92A-4B11-94F6-B5D0B7B2BD60}">
      <dsp:nvSpPr>
        <dsp:cNvPr id="0" name=""/>
        <dsp:cNvSpPr/>
      </dsp:nvSpPr>
      <dsp:spPr>
        <a:xfrm>
          <a:off x="4706" y="723310"/>
          <a:ext cx="4115978" cy="411597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6516" tIns="35560" rIns="226516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Negatively affected the unity of INC. Radicals were excluded</a:t>
          </a:r>
        </a:p>
      </dsp:txBody>
      <dsp:txXfrm>
        <a:off x="607477" y="1326081"/>
        <a:ext cx="2910436" cy="2910436"/>
      </dsp:txXfrm>
    </dsp:sp>
    <dsp:sp modelId="{1FE46D93-57EA-461F-AE48-1E1AB84F48AF}">
      <dsp:nvSpPr>
        <dsp:cNvPr id="0" name=""/>
        <dsp:cNvSpPr/>
      </dsp:nvSpPr>
      <dsp:spPr>
        <a:xfrm>
          <a:off x="3297489" y="723310"/>
          <a:ext cx="4115978" cy="411597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6516" tIns="35560" rIns="226516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Violent political reaction to partition created Hindu-Muslim communal tension</a:t>
          </a:r>
        </a:p>
      </dsp:txBody>
      <dsp:txXfrm>
        <a:off x="3900260" y="1326081"/>
        <a:ext cx="2910436" cy="2910436"/>
      </dsp:txXfrm>
    </dsp:sp>
    <dsp:sp modelId="{1FBF7BDB-6217-4A8D-983F-4730F2A06481}">
      <dsp:nvSpPr>
        <dsp:cNvPr id="0" name=""/>
        <dsp:cNvSpPr/>
      </dsp:nvSpPr>
      <dsp:spPr>
        <a:xfrm>
          <a:off x="6590272" y="723310"/>
          <a:ext cx="4115978" cy="411597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6516" tIns="35560" rIns="226516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Two fronts of anti-colonial nationalist politics. 1) Hindu nationalism 2) Muslim nationalism</a:t>
          </a:r>
        </a:p>
      </dsp:txBody>
      <dsp:txXfrm>
        <a:off x="7193043" y="1326081"/>
        <a:ext cx="2910436" cy="29104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#1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ED526-2597-42F5-B2E0-F14F7B25B2E7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9EA1D-23E2-46FE-8EAE-8D4A34F6B16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75FE-5AC8-48E3-A555-5A33C599F862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F6FD-B34F-40D3-9072-4CDDC6AD70E7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B3CF7-0760-490A-BF4E-02CB9DF9B730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24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64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21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03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83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603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460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30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D6125-4640-4334-834F-93F502CD648D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424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6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0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983B-9C1B-4D3D-8A50-2D475EA4E944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54EC5-AD14-492D-910D-11699FB30F29}" type="datetime1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7598-635F-4EBB-A52C-ABD3DB6E8E20}" type="datetime1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AF747-8527-48F9-85BD-ACA84112CE03}" type="datetime1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03E5-E391-41B1-BD7B-0779F97B3ACA}" type="datetime1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87D1-9FB4-44BD-87D8-949F5ABD191C}" type="datetime1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FC94-50D2-4284-8DEB-5509EA2A3590}" type="datetime1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BC26C-8106-4DAD-A5CC-572A2CE3C410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71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04800"/>
            <a:ext cx="11582400" cy="1524000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EMB-101: Emergence of Bangladesh</a:t>
            </a:r>
            <a:br>
              <a:rPr lang="en-US" sz="4800" dirty="0">
                <a:latin typeface="Algerian" pitchFamily="82" charset="0"/>
              </a:rPr>
            </a:br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Class -4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06" y="3152775"/>
            <a:ext cx="9882188" cy="552450"/>
          </a:xfr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British India:1858-1911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pic>
        <p:nvPicPr>
          <p:cNvPr id="1026" name="Picture 2" descr="E:\Academic\Brac university\Summer 2020\Lesson Plan\bracu_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4648200"/>
            <a:ext cx="1828800" cy="1677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Partition of Bengal: 1905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11734800" cy="5562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2" descr="G:\BRAC University\Spring 2013\Lecture 3\George_Curzon.jpg">
            <a:extLst>
              <a:ext uri="{FF2B5EF4-FFF2-40B4-BE49-F238E27FC236}">
                <a16:creationId xmlns:a16="http://schemas.microsoft.com/office/drawing/2014/main" id="{A1115061-5880-2F05-A755-2C16404F1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6759" y="1041542"/>
            <a:ext cx="2376990" cy="2889231"/>
          </a:xfrm>
          <a:prstGeom prst="rect">
            <a:avLst/>
          </a:prstGeom>
          <a:noFill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4BAE337-31C0-DFFB-1F67-AA12B13B3390}"/>
              </a:ext>
            </a:extLst>
          </p:cNvPr>
          <p:cNvSpPr/>
          <p:nvPr/>
        </p:nvSpPr>
        <p:spPr>
          <a:xfrm>
            <a:off x="3340100" y="3845551"/>
            <a:ext cx="1783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Lord Curzon</a:t>
            </a:r>
          </a:p>
        </p:txBody>
      </p:sp>
      <p:pic>
        <p:nvPicPr>
          <p:cNvPr id="21" name="Picture 3" descr="G:\BRAC University\Spring 2013\Lecture 3\Lord Curzon in Dhaka.jpg">
            <a:extLst>
              <a:ext uri="{FF2B5EF4-FFF2-40B4-BE49-F238E27FC236}">
                <a16:creationId xmlns:a16="http://schemas.microsoft.com/office/drawing/2014/main" id="{3A4D4D28-A2FA-94C9-9D88-509B394F5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1426" y="4143456"/>
            <a:ext cx="3425880" cy="2009905"/>
          </a:xfrm>
          <a:prstGeom prst="rect">
            <a:avLst/>
          </a:prstGeom>
          <a:noFill/>
        </p:spPr>
      </p:pic>
      <p:pic>
        <p:nvPicPr>
          <p:cNvPr id="22" name="Picture 4" descr="G:\BRAC University\Spring 2013\Lecture 3\Salimullah with Curzon.jpg">
            <a:extLst>
              <a:ext uri="{FF2B5EF4-FFF2-40B4-BE49-F238E27FC236}">
                <a16:creationId xmlns:a16="http://schemas.microsoft.com/office/drawing/2014/main" id="{4ACFA754-308A-A077-5156-1C864A12B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33172" y="1020870"/>
            <a:ext cx="4182435" cy="2712930"/>
          </a:xfrm>
          <a:prstGeom prst="rect">
            <a:avLst/>
          </a:prstGeom>
          <a:noFill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48AEDBA-A55D-3750-1B0B-D93A193ADC4F}"/>
              </a:ext>
            </a:extLst>
          </p:cNvPr>
          <p:cNvSpPr/>
          <p:nvPr/>
        </p:nvSpPr>
        <p:spPr>
          <a:xfrm>
            <a:off x="2018822" y="6162821"/>
            <a:ext cx="4343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Viceroy Curzon's Escort at Dacca in 1904</a:t>
            </a:r>
          </a:p>
        </p:txBody>
      </p:sp>
      <p:pic>
        <p:nvPicPr>
          <p:cNvPr id="24" name="Picture 5" descr="G:\BRAC University\Spring 2013\Lecture 3\Curzon's Escort at Dhaka.jpg">
            <a:extLst>
              <a:ext uri="{FF2B5EF4-FFF2-40B4-BE49-F238E27FC236}">
                <a16:creationId xmlns:a16="http://schemas.microsoft.com/office/drawing/2014/main" id="{479BC2D6-2E5C-1047-58A3-8CC6C415D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19519" y="4233012"/>
            <a:ext cx="3131469" cy="1879131"/>
          </a:xfrm>
          <a:prstGeom prst="rect">
            <a:avLst/>
          </a:prstGeom>
          <a:noFill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4DC6455-4999-165C-2491-876C0D145919}"/>
              </a:ext>
            </a:extLst>
          </p:cNvPr>
          <p:cNvSpPr/>
          <p:nvPr/>
        </p:nvSpPr>
        <p:spPr>
          <a:xfrm>
            <a:off x="5753101" y="3769351"/>
            <a:ext cx="55812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Lord Curzon with </a:t>
            </a:r>
            <a:r>
              <a:rPr lang="en-US" sz="1600" b="1" dirty="0" err="1"/>
              <a:t>Nawab</a:t>
            </a:r>
            <a:r>
              <a:rPr lang="en-US" sz="1600" b="1" dirty="0"/>
              <a:t> Sir </a:t>
            </a:r>
            <a:r>
              <a:rPr lang="en-US" sz="1600" b="1" dirty="0" err="1"/>
              <a:t>Salimullah</a:t>
            </a:r>
            <a:r>
              <a:rPr lang="en-US" sz="1600" b="1" dirty="0"/>
              <a:t> in </a:t>
            </a:r>
            <a:r>
              <a:rPr lang="en-US" sz="1600" b="1" dirty="0" err="1"/>
              <a:t>Ahsan</a:t>
            </a:r>
            <a:r>
              <a:rPr lang="en-US" sz="1600" b="1" dirty="0"/>
              <a:t> </a:t>
            </a:r>
            <a:r>
              <a:rPr lang="en-US" sz="1600" b="1" dirty="0" err="1"/>
              <a:t>Manzil</a:t>
            </a:r>
            <a:r>
              <a:rPr lang="en-US" sz="1600" b="1" dirty="0"/>
              <a:t> ,1904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FF6B8D-D7DD-92EC-ABBE-F1CF3A837815}"/>
              </a:ext>
            </a:extLst>
          </p:cNvPr>
          <p:cNvSpPr/>
          <p:nvPr/>
        </p:nvSpPr>
        <p:spPr>
          <a:xfrm>
            <a:off x="6367381" y="6162821"/>
            <a:ext cx="5138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 1904, Lord Curzon at </a:t>
            </a:r>
            <a:r>
              <a:rPr lang="en-US" b="1" dirty="0" err="1"/>
              <a:t>Shahbagh</a:t>
            </a:r>
            <a:r>
              <a:rPr lang="en-US" b="1" dirty="0"/>
              <a:t>, Dhaka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2ACEE-3B97-4477-9B7E-A80CB90ACD28}"/>
              </a:ext>
            </a:extLst>
          </p:cNvPr>
          <p:cNvSpPr/>
          <p:nvPr/>
        </p:nvSpPr>
        <p:spPr>
          <a:xfrm>
            <a:off x="430006" y="1143000"/>
            <a:ext cx="246675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Curzon in Dacca</a:t>
            </a:r>
          </a:p>
        </p:txBody>
      </p:sp>
    </p:spTree>
    <p:extLst>
      <p:ext uri="{BB962C8B-B14F-4D97-AF65-F5344CB8AC3E}">
        <p14:creationId xmlns:p14="http://schemas.microsoft.com/office/powerpoint/2010/main" val="1876109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Swadeshi Movement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11734800" cy="5562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B8EE67C8-1B1F-BB40-AC1F-B83F19106817}"/>
              </a:ext>
            </a:extLst>
          </p:cNvPr>
          <p:cNvSpPr txBox="1">
            <a:spLocks/>
          </p:cNvSpPr>
          <p:nvPr/>
        </p:nvSpPr>
        <p:spPr>
          <a:xfrm>
            <a:off x="8610600" y="6346010"/>
            <a:ext cx="2106386" cy="2455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7" name="Picture 2" descr="G:\BRAC University\Spring 2013\Lecture 3\Sri_aurobindo.jpg">
            <a:extLst>
              <a:ext uri="{FF2B5EF4-FFF2-40B4-BE49-F238E27FC236}">
                <a16:creationId xmlns:a16="http://schemas.microsoft.com/office/drawing/2014/main" id="{152CAEF0-3063-EF3E-67E4-C197475A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103839"/>
            <a:ext cx="1843088" cy="2106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7953A1E6-60C2-6FB0-7C73-D1B17BD76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892" y="3278444"/>
            <a:ext cx="2363908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Sri </a:t>
            </a:r>
            <a:r>
              <a:rPr lang="en-US" dirty="0" err="1">
                <a:latin typeface="Calibri" panose="020F0502020204030204" pitchFamily="34" charset="0"/>
              </a:rPr>
              <a:t>Aurobindo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Ghosh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8" name="Picture 3" descr="G:\BRAC University\Spring 2013\Lecture 3\lal-bal-pal.jpg">
            <a:extLst>
              <a:ext uri="{FF2B5EF4-FFF2-40B4-BE49-F238E27FC236}">
                <a16:creationId xmlns:a16="http://schemas.microsoft.com/office/drawing/2014/main" id="{DA0ED3F5-A6F0-F575-3B26-343D2F9F7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121075"/>
            <a:ext cx="32766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4">
            <a:extLst>
              <a:ext uri="{FF2B5EF4-FFF2-40B4-BE49-F238E27FC236}">
                <a16:creationId xmlns:a16="http://schemas.microsoft.com/office/drawing/2014/main" id="{D7A6A870-3F9D-33CF-8C05-5BE6CEA3B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1328224"/>
            <a:ext cx="3189656" cy="25853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</a:rPr>
              <a:t>Lala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Lajpat</a:t>
            </a:r>
            <a:r>
              <a:rPr lang="en-US" dirty="0">
                <a:latin typeface="Calibri" panose="020F0502020204030204" pitchFamily="34" charset="0"/>
              </a:rPr>
              <a:t> Rai, </a:t>
            </a:r>
          </a:p>
          <a:p>
            <a:r>
              <a:rPr lang="en-US" dirty="0">
                <a:latin typeface="Calibri" panose="020F0502020204030204" pitchFamily="34" charset="0"/>
              </a:rPr>
              <a:t>Bal </a:t>
            </a:r>
            <a:r>
              <a:rPr lang="en-US" dirty="0" err="1">
                <a:latin typeface="Calibri" panose="020F0502020204030204" pitchFamily="34" charset="0"/>
              </a:rPr>
              <a:t>Gangadhar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Tilak</a:t>
            </a:r>
            <a:r>
              <a:rPr lang="en-US" dirty="0">
                <a:latin typeface="Calibri" panose="020F0502020204030204" pitchFamily="34" charset="0"/>
              </a:rPr>
              <a:t> </a:t>
            </a:r>
          </a:p>
          <a:p>
            <a:r>
              <a:rPr lang="en-US" dirty="0">
                <a:latin typeface="Calibri" panose="020F0502020204030204" pitchFamily="34" charset="0"/>
              </a:rPr>
              <a:t>&amp; </a:t>
            </a:r>
          </a:p>
          <a:p>
            <a:r>
              <a:rPr lang="en-US" dirty="0">
                <a:latin typeface="Calibri" panose="020F0502020204030204" pitchFamily="34" charset="0"/>
              </a:rPr>
              <a:t>Bipin Chandra Pal –</a:t>
            </a:r>
          </a:p>
          <a:p>
            <a:r>
              <a:rPr lang="en-US" dirty="0">
                <a:latin typeface="Calibri" panose="020F0502020204030204" pitchFamily="34" charset="0"/>
              </a:rPr>
              <a:t>The three leaders who played vital role in Swadeshi Movement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1" name="Picture 5" descr="http://www.bpedia.org/images/BanerjeaSurendranath.jpg">
            <a:extLst>
              <a:ext uri="{FF2B5EF4-FFF2-40B4-BE49-F238E27FC236}">
                <a16:creationId xmlns:a16="http://schemas.microsoft.com/office/drawing/2014/main" id="{077EC786-8859-8CD5-93DE-F52DB04DC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84963" y="3698185"/>
            <a:ext cx="2067379" cy="243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 descr="G:\BRAC University\Spring 2013\Lecture 3\tagore_1905.jpg">
            <a:extLst>
              <a:ext uri="{FF2B5EF4-FFF2-40B4-BE49-F238E27FC236}">
                <a16:creationId xmlns:a16="http://schemas.microsoft.com/office/drawing/2014/main" id="{3503C53D-6E38-AA22-58B1-C6008628A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15760" y="3698185"/>
            <a:ext cx="2432411" cy="2424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9" descr="G:\BRAC University\Spring 2013\Lecture 3\DattaAswiniKumar.jpg">
            <a:extLst>
              <a:ext uri="{FF2B5EF4-FFF2-40B4-BE49-F238E27FC236}">
                <a16:creationId xmlns:a16="http://schemas.microsoft.com/office/drawing/2014/main" id="{94D0B421-D0D9-E89F-5E28-8FA7A8CCB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09576" y="3698184"/>
            <a:ext cx="2791847" cy="2424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Rectangle 12">
            <a:extLst>
              <a:ext uri="{FF2B5EF4-FFF2-40B4-BE49-F238E27FC236}">
                <a16:creationId xmlns:a16="http://schemas.microsoft.com/office/drawing/2014/main" id="{CAA82907-3567-23AA-C8FF-949E25C8C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619" y="6161344"/>
            <a:ext cx="2511525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</a:rPr>
              <a:t>Aswini</a:t>
            </a:r>
            <a:r>
              <a:rPr lang="en-US" dirty="0">
                <a:latin typeface="Calibri" panose="020F0502020204030204" pitchFamily="34" charset="0"/>
              </a:rPr>
              <a:t> Kumar </a:t>
            </a:r>
            <a:r>
              <a:rPr lang="en-US" dirty="0" err="1">
                <a:latin typeface="Calibri" panose="020F0502020204030204" pitchFamily="34" charset="0"/>
              </a:rPr>
              <a:t>Dutta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91BF7B-75AA-3B21-D4BD-2273556DD957}"/>
              </a:ext>
            </a:extLst>
          </p:cNvPr>
          <p:cNvSpPr/>
          <p:nvPr/>
        </p:nvSpPr>
        <p:spPr>
          <a:xfrm>
            <a:off x="1811854" y="6143528"/>
            <a:ext cx="2745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Surendranath</a:t>
            </a:r>
            <a:r>
              <a:rPr lang="en-US" dirty="0"/>
              <a:t> Banerjee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FEA4B2-9704-C67B-BFFE-F367F0195EE7}"/>
              </a:ext>
            </a:extLst>
          </p:cNvPr>
          <p:cNvSpPr/>
          <p:nvPr/>
        </p:nvSpPr>
        <p:spPr>
          <a:xfrm>
            <a:off x="7889249" y="6161630"/>
            <a:ext cx="30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Rabindranath Tagore in 1905</a:t>
            </a:r>
          </a:p>
        </p:txBody>
      </p:sp>
    </p:spTree>
    <p:extLst>
      <p:ext uri="{BB962C8B-B14F-4D97-AF65-F5344CB8AC3E}">
        <p14:creationId xmlns:p14="http://schemas.microsoft.com/office/powerpoint/2010/main" val="1579622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Swadeshi Movement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11734800" cy="5562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lvl="1">
              <a:buFont typeface="Wingdings" pitchFamily="2" charset="2"/>
              <a:buChar char="Ø"/>
            </a:pPr>
            <a:endParaRPr lang="en-US" sz="3200" b="1" dirty="0">
              <a:solidFill>
                <a:schemeClr val="tx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Annul partition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Establish self rule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Boycott British goods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Engage in civil disobedience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Commit political assassinations</a:t>
            </a:r>
          </a:p>
        </p:txBody>
      </p:sp>
    </p:spTree>
    <p:extLst>
      <p:ext uri="{BB962C8B-B14F-4D97-AF65-F5344CB8AC3E}">
        <p14:creationId xmlns:p14="http://schemas.microsoft.com/office/powerpoint/2010/main" val="277672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600" b="1" dirty="0"/>
              <a:t>Muslim Response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11734800" cy="5562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3" descr="G:\BRAC University\Spring 2013\Lecture 3\prayer gathering at Dhaka 1906.jpg">
            <a:extLst>
              <a:ext uri="{FF2B5EF4-FFF2-40B4-BE49-F238E27FC236}">
                <a16:creationId xmlns:a16="http://schemas.microsoft.com/office/drawing/2014/main" id="{35B1E058-6EF7-4E6A-21EC-406E4471B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0556" y="1409180"/>
            <a:ext cx="3883273" cy="2839312"/>
          </a:xfrm>
          <a:prstGeom prst="rect">
            <a:avLst/>
          </a:prstGeom>
          <a:noFill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40F6C5-9767-7269-1A8C-3298F731A150}"/>
              </a:ext>
            </a:extLst>
          </p:cNvPr>
          <p:cNvSpPr/>
          <p:nvPr/>
        </p:nvSpPr>
        <p:spPr>
          <a:xfrm>
            <a:off x="8441538" y="4400892"/>
            <a:ext cx="34422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Prayer gathering after a meeting at Dacca in 1906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4060DD-9F55-039F-BD84-DD0F687F0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56" y="1112338"/>
            <a:ext cx="7620444" cy="346909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533937-3298-A2F3-C3E9-C93D4CDA8688}"/>
              </a:ext>
            </a:extLst>
          </p:cNvPr>
          <p:cNvSpPr/>
          <p:nvPr/>
        </p:nvSpPr>
        <p:spPr>
          <a:xfrm>
            <a:off x="419100" y="4667071"/>
            <a:ext cx="79533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This AIME conference laid down the foundation of Muslim League</a:t>
            </a:r>
          </a:p>
          <a:p>
            <a:endParaRPr lang="en-US" sz="2000" b="1" dirty="0"/>
          </a:p>
          <a:p>
            <a:r>
              <a:rPr lang="en-US" sz="2000" b="1" dirty="0"/>
              <a:t>All India Muslim League was formed on 30 December 1906</a:t>
            </a:r>
          </a:p>
        </p:txBody>
      </p:sp>
    </p:spTree>
    <p:extLst>
      <p:ext uri="{BB962C8B-B14F-4D97-AF65-F5344CB8AC3E}">
        <p14:creationId xmlns:p14="http://schemas.microsoft.com/office/powerpoint/2010/main" val="3274834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Morley-Minto Reforms, 1909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11734800" cy="5562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61A0FA-B5A1-14D2-B720-8D02902A2D96}"/>
              </a:ext>
            </a:extLst>
          </p:cNvPr>
          <p:cNvSpPr/>
          <p:nvPr/>
        </p:nvSpPr>
        <p:spPr>
          <a:xfrm>
            <a:off x="1405890" y="1599565"/>
            <a:ext cx="5377815" cy="7550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Major Provisions of the Act</a:t>
            </a:r>
          </a:p>
        </p:txBody>
      </p:sp>
      <p:sp>
        <p:nvSpPr>
          <p:cNvPr id="11" name="Snip Same Side Corner Rectangle 7">
            <a:extLst>
              <a:ext uri="{FF2B5EF4-FFF2-40B4-BE49-F238E27FC236}">
                <a16:creationId xmlns:a16="http://schemas.microsoft.com/office/drawing/2014/main" id="{FC32C6BF-F81B-E95E-C837-0970B6EBF805}"/>
              </a:ext>
            </a:extLst>
          </p:cNvPr>
          <p:cNvSpPr/>
          <p:nvPr/>
        </p:nvSpPr>
        <p:spPr>
          <a:xfrm>
            <a:off x="1096010" y="2679065"/>
            <a:ext cx="5990590" cy="2933700"/>
          </a:xfrm>
          <a:prstGeom prst="snip2Same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 of the Legislative Council at the Center was increased from 16 to 60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Provincial: Bengal, Madras and Bombay- 50, Other- 30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electorate for Muslims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Majority: Centre- officials , Province- non-officials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Members: permitted to discuss budget, suggest amendments and can vote on them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FontTx/>
              <a:buChar char="-"/>
            </a:pP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C6D154-A9AA-46EF-0955-0E161A491870}"/>
              </a:ext>
            </a:extLst>
          </p:cNvPr>
          <p:cNvSpPr/>
          <p:nvPr/>
        </p:nvSpPr>
        <p:spPr>
          <a:xfrm>
            <a:off x="7391400" y="1348740"/>
            <a:ext cx="3625215" cy="24612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Indian National Congress; </a:t>
            </a: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Moderates agreed</a:t>
            </a: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Extremists rejected</a:t>
            </a:r>
            <a:endParaRPr lang="en-US" sz="20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E2ADEC-9BE6-65D7-E9D9-5B376E0BB2FC}"/>
              </a:ext>
            </a:extLst>
          </p:cNvPr>
          <p:cNvSpPr/>
          <p:nvPr/>
        </p:nvSpPr>
        <p:spPr>
          <a:xfrm>
            <a:off x="7391400" y="3903980"/>
            <a:ext cx="3625215" cy="24415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Muslim League</a:t>
            </a: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Welcomed the reforms and offered cooperation</a:t>
            </a:r>
          </a:p>
        </p:txBody>
      </p:sp>
    </p:spTree>
    <p:extLst>
      <p:ext uri="{BB962C8B-B14F-4D97-AF65-F5344CB8AC3E}">
        <p14:creationId xmlns:p14="http://schemas.microsoft.com/office/powerpoint/2010/main" val="531142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Annulment of the Partition, 1911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11734800" cy="5562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DD9A32-B550-94BC-9BF6-5AEF333CE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79" y="1077596"/>
            <a:ext cx="9405472" cy="51187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DAC726-F8CD-A6C4-678F-D9671BDDCDBD}"/>
              </a:ext>
            </a:extLst>
          </p:cNvPr>
          <p:cNvSpPr/>
          <p:nvPr/>
        </p:nvSpPr>
        <p:spPr>
          <a:xfrm>
            <a:off x="1981200" y="6179189"/>
            <a:ext cx="886587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Delhi Durbar of 1911, with King George V and  Queen Mary seated upon the dais.</a:t>
            </a:r>
          </a:p>
        </p:txBody>
      </p:sp>
    </p:spTree>
    <p:extLst>
      <p:ext uri="{BB962C8B-B14F-4D97-AF65-F5344CB8AC3E}">
        <p14:creationId xmlns:p14="http://schemas.microsoft.com/office/powerpoint/2010/main" val="402107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Annulment of the Partition and its Impact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11734800" cy="5562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513F586-C712-8983-6907-AF25A7374A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683056"/>
              </p:ext>
            </p:extLst>
          </p:nvPr>
        </p:nvGraphicFramePr>
        <p:xfrm>
          <a:off x="740521" y="1143000"/>
          <a:ext cx="10710958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4917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/>
              <a:t>Suggested Readings</a:t>
            </a:r>
            <a:endParaRPr lang="en-US" sz="36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11734800" cy="5562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24BB98-E667-0815-27E7-4C9D89C269D9}"/>
              </a:ext>
            </a:extLst>
          </p:cNvPr>
          <p:cNvSpPr/>
          <p:nvPr/>
        </p:nvSpPr>
        <p:spPr>
          <a:xfrm>
            <a:off x="1736651" y="1201479"/>
            <a:ext cx="9144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Bose, Sugata &amp; Jalal, Ayesha, Modern South Asia: History, Culture, Political Economy (New York and London: Routledge, 2004)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Bandyopadhyay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Sekhar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From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Plassey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Partition: A History of Modern India (New Delhi: Orient Longman, 2004)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Schendel, Willem Van, A History of Bangladesh (New York: Cambridge University Press, 2009)</a:t>
            </a:r>
          </a:p>
          <a:p>
            <a:pPr lvl="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Metcalf, Barbara D. &amp;amp; Metcalf, Thomas R., A Concise History of Modern India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Cambridge:Cambridge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Press, 2006)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Sarkar,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Modern India: 1885-1947 (New Delhi: Pearson, 2014)</a:t>
            </a:r>
          </a:p>
        </p:txBody>
      </p:sp>
    </p:spTree>
    <p:extLst>
      <p:ext uri="{BB962C8B-B14F-4D97-AF65-F5344CB8AC3E}">
        <p14:creationId xmlns:p14="http://schemas.microsoft.com/office/powerpoint/2010/main" val="1879114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11734800" cy="5562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92F046-D1F1-7144-DAE3-960164DFD4F2}"/>
              </a:ext>
            </a:extLst>
          </p:cNvPr>
          <p:cNvSpPr/>
          <p:nvPr/>
        </p:nvSpPr>
        <p:spPr>
          <a:xfrm>
            <a:off x="5029200" y="990601"/>
            <a:ext cx="22098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7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1308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latin typeface="+mn-lt"/>
              </a:rPr>
              <a:t>Topics for the next </a:t>
            </a:r>
            <a:r>
              <a:rPr lang="en-US" sz="4000" b="1" dirty="0"/>
              <a:t>c</a:t>
            </a:r>
            <a:r>
              <a:rPr lang="en-US" sz="4000" b="1" dirty="0">
                <a:latin typeface="+mn-lt"/>
              </a:rPr>
              <a:t>lasses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11734800" cy="5562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4ACF4-EA2B-2F3F-DC40-A58A3E7B3509}"/>
              </a:ext>
            </a:extLst>
          </p:cNvPr>
          <p:cNvSpPr txBox="1"/>
          <p:nvPr/>
        </p:nvSpPr>
        <p:spPr>
          <a:xfrm>
            <a:off x="2655703" y="2151727"/>
            <a:ext cx="70520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endParaRPr lang="en-US" sz="3200" b="1" dirty="0"/>
          </a:p>
          <a:p>
            <a:pPr algn="ctr">
              <a:buNone/>
            </a:pPr>
            <a:r>
              <a:rPr lang="en-US" sz="3200" b="1" dirty="0"/>
              <a:t>Class 5: Introduction to book review</a:t>
            </a:r>
          </a:p>
          <a:p>
            <a:pPr algn="ctr">
              <a:buNone/>
            </a:pPr>
            <a:endParaRPr lang="en-US" sz="3200" b="1" dirty="0"/>
          </a:p>
          <a:p>
            <a:pPr algn="ctr">
              <a:buNone/>
            </a:pPr>
            <a:r>
              <a:rPr lang="en-US" sz="3200" b="1" dirty="0"/>
              <a:t>Class 6: </a:t>
            </a:r>
            <a:r>
              <a:rPr lang="en-US" sz="3200" b="1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British India: 1912-1947</a:t>
            </a:r>
          </a:p>
          <a:p>
            <a:pPr algn="ctr">
              <a:buNone/>
            </a:pP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2661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British India:1858-1911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11734800" cy="5562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2450" y="1384042"/>
            <a:ext cx="1109662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Topics to be covered:</a:t>
            </a:r>
          </a:p>
          <a:p>
            <a:pPr algn="l"/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The Aftermath of the first war of independence (1857)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Rise of nationalism and change in the British policy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partition of Bengal in 1905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Swadeshi movement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Electoral and administrative reforms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5209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152400"/>
            <a:ext cx="11734800" cy="685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Crown Rule, 1858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11734800" cy="5562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 descr="sca-h2-revolt-british-ra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1219200"/>
            <a:ext cx="6819900" cy="518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2679918"/>
            <a:ext cx="4267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British Crown took over the rule of colonial India and abolished the East India Company</a:t>
            </a:r>
          </a:p>
        </p:txBody>
      </p:sp>
    </p:spTree>
    <p:extLst>
      <p:ext uri="{BB962C8B-B14F-4D97-AF65-F5344CB8AC3E}">
        <p14:creationId xmlns:p14="http://schemas.microsoft.com/office/powerpoint/2010/main" val="1177286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04800" y="152400"/>
            <a:ext cx="11582400" cy="685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Empire in Transition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990600"/>
            <a:ext cx="11582400" cy="5562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2F09A-E107-451D-B144-2FE790835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210268"/>
            <a:ext cx="3103248" cy="4275651"/>
          </a:xfrm>
          <a:prstGeom prst="rect">
            <a:avLst/>
          </a:prstGeom>
        </p:spPr>
      </p:pic>
      <p:pic>
        <p:nvPicPr>
          <p:cNvPr id="9" name="Picture 3" descr="G:\BRAC University\Spring 2013\Lecture 2\Bahadur_Shah_Zafar.jpg">
            <a:extLst>
              <a:ext uri="{FF2B5EF4-FFF2-40B4-BE49-F238E27FC236}">
                <a16:creationId xmlns:a16="http://schemas.microsoft.com/office/drawing/2014/main" id="{AE0994DD-AFDC-4BEC-6351-619F515C7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277" y="1210268"/>
            <a:ext cx="6541774" cy="4067773"/>
          </a:xfrm>
          <a:prstGeom prst="rect">
            <a:avLst/>
          </a:prstGeom>
          <a:noFill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80DFD7-9027-3C9E-BCFD-17C2298797FB}"/>
              </a:ext>
            </a:extLst>
          </p:cNvPr>
          <p:cNvSpPr/>
          <p:nvPr/>
        </p:nvSpPr>
        <p:spPr>
          <a:xfrm>
            <a:off x="707711" y="5453956"/>
            <a:ext cx="6559864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 dirty="0" err="1"/>
              <a:t>Bahadur</a:t>
            </a:r>
            <a:r>
              <a:rPr lang="en-US" b="1" dirty="0"/>
              <a:t> Shah </a:t>
            </a:r>
            <a:r>
              <a:rPr lang="en-US" b="1" dirty="0" err="1"/>
              <a:t>Zafar</a:t>
            </a:r>
            <a:r>
              <a:rPr lang="en-US" b="1" dirty="0"/>
              <a:t> in 1858, just after his trial in Delhi and before his departure for exile in Rangoon. This is possibly the only photograph ever taken of a </a:t>
            </a:r>
            <a:r>
              <a:rPr lang="en-US" b="1" dirty="0" err="1"/>
              <a:t>Mughal</a:t>
            </a:r>
            <a:r>
              <a:rPr lang="en-US" b="1" dirty="0"/>
              <a:t> emperor.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6522C7-0883-5949-BE96-42F460E9E149}"/>
              </a:ext>
            </a:extLst>
          </p:cNvPr>
          <p:cNvSpPr/>
          <p:nvPr/>
        </p:nvSpPr>
        <p:spPr>
          <a:xfrm>
            <a:off x="8601075" y="5686869"/>
            <a:ext cx="2741298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Queen Victoria became the Empress of India</a:t>
            </a:r>
          </a:p>
        </p:txBody>
      </p:sp>
    </p:spTree>
    <p:extLst>
      <p:ext uri="{BB962C8B-B14F-4D97-AF65-F5344CB8AC3E}">
        <p14:creationId xmlns:p14="http://schemas.microsoft.com/office/powerpoint/2010/main" val="1131640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152400"/>
            <a:ext cx="11734800" cy="685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/>
              <a:t>Muslim awakening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11734800" cy="5562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19249" y="1384042"/>
            <a:ext cx="95345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Hunter Commission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British Inclination towards Muslims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Mohammedan Literary Society was founded by Nawab Abdul Latif in Kolkata in 1863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Aligarh Movement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All India Muhammadan Education conference 1886</a:t>
            </a:r>
          </a:p>
        </p:txBody>
      </p:sp>
    </p:spTree>
    <p:extLst>
      <p:ext uri="{BB962C8B-B14F-4D97-AF65-F5344CB8AC3E}">
        <p14:creationId xmlns:p14="http://schemas.microsoft.com/office/powerpoint/2010/main" val="3759044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04800" y="152400"/>
            <a:ext cx="11582400" cy="685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/>
              <a:t>Muslim awakening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990600"/>
            <a:ext cx="11582400" cy="5562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80DFD7-9027-3C9E-BCFD-17C2298797FB}"/>
              </a:ext>
            </a:extLst>
          </p:cNvPr>
          <p:cNvSpPr/>
          <p:nvPr/>
        </p:nvSpPr>
        <p:spPr>
          <a:xfrm>
            <a:off x="1060136" y="5569980"/>
            <a:ext cx="249268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alibri" pitchFamily="34" charset="0"/>
              </a:rPr>
              <a:t>SIR SYED AHMAD KHAN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6522C7-0883-5949-BE96-42F460E9E149}"/>
              </a:ext>
            </a:extLst>
          </p:cNvPr>
          <p:cNvSpPr/>
          <p:nvPr/>
        </p:nvSpPr>
        <p:spPr>
          <a:xfrm>
            <a:off x="6096000" y="5572125"/>
            <a:ext cx="3400425" cy="3671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alibri" pitchFamily="34" charset="0"/>
              </a:rPr>
              <a:t>Nawab </a:t>
            </a:r>
            <a:r>
              <a:rPr lang="en-US" dirty="0" err="1">
                <a:latin typeface="Calibri" pitchFamily="34" charset="0"/>
              </a:rPr>
              <a:t>Salimullah</a:t>
            </a:r>
            <a:r>
              <a:rPr lang="en-US" dirty="0">
                <a:latin typeface="Calibri" pitchFamily="34" charset="0"/>
              </a:rPr>
              <a:t> with local elites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2641EA-AB67-57FE-F9F0-7FDAE539D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8438" y="1255712"/>
            <a:ext cx="3466362" cy="4164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38186D-80A4-533D-3CDA-E0DAF0E0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33875" y="1255713"/>
            <a:ext cx="7248525" cy="416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900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152400"/>
            <a:ext cx="11734800" cy="685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Nationalism and the rising demand for participatory politics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11734800" cy="5562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0" y="1133554"/>
            <a:ext cx="5610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Indian Councils Act 1861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Indian Councils Act 1892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</p:txBody>
      </p:sp>
      <p:pic>
        <p:nvPicPr>
          <p:cNvPr id="9" name="Picture 2" descr="G:\BRAC University\Spring 2013\Lecture 3\A_O_Hume.jpg">
            <a:extLst>
              <a:ext uri="{FF2B5EF4-FFF2-40B4-BE49-F238E27FC236}">
                <a16:creationId xmlns:a16="http://schemas.microsoft.com/office/drawing/2014/main" id="{898A0236-E6FE-D6C3-420D-94365EBDB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7824" y="2222805"/>
            <a:ext cx="2840256" cy="383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G:\BRAC University\Spring 2013\Lecture 3\1st_INC 885.jpg">
            <a:extLst>
              <a:ext uri="{FF2B5EF4-FFF2-40B4-BE49-F238E27FC236}">
                <a16:creationId xmlns:a16="http://schemas.microsoft.com/office/drawing/2014/main" id="{ADE7A2D5-D7E7-0F46-8877-ED76DEDA5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2048" y="2226481"/>
            <a:ext cx="5876920" cy="383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89664-8093-813A-CA41-D9108C28B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262" y="6109336"/>
            <a:ext cx="40052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alibri" pitchFamily="34" charset="0"/>
              </a:rPr>
              <a:t>1</a:t>
            </a:r>
            <a:r>
              <a:rPr lang="en-US" b="1" baseline="30000" dirty="0">
                <a:latin typeface="Calibri" pitchFamily="34" charset="0"/>
              </a:rPr>
              <a:t>st </a:t>
            </a:r>
            <a:r>
              <a:rPr lang="en-US" b="1" dirty="0">
                <a:latin typeface="Calibri" pitchFamily="34" charset="0"/>
              </a:rPr>
              <a:t>Indian National Congress, 1885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B16FE8-E3DD-3550-93D7-33B34CDDA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4" y="6093115"/>
            <a:ext cx="23526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Allan Octavian Hume</a:t>
            </a:r>
            <a:endParaRPr lang="en-US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958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152400"/>
            <a:ext cx="11734800" cy="685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The Presidencies in India c.1890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11734800" cy="5562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D8D58B-66FF-4BA2-D5AF-32A9CDAC8C9A}"/>
              </a:ext>
            </a:extLst>
          </p:cNvPr>
          <p:cNvSpPr/>
          <p:nvPr/>
        </p:nvSpPr>
        <p:spPr>
          <a:xfrm>
            <a:off x="8582978" y="2828835"/>
            <a:ext cx="27803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Bengal Presidency</a:t>
            </a:r>
          </a:p>
          <a:p>
            <a:r>
              <a:rPr lang="en-US" sz="2400" b="1" dirty="0"/>
              <a:t>Madras Presidency</a:t>
            </a:r>
          </a:p>
          <a:p>
            <a:r>
              <a:rPr lang="en-US" sz="2400" b="1" dirty="0"/>
              <a:t>Bombay Presidency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7C3F4-9FD6-A643-FF49-FDAD4C51D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5" t="7407" r="18698" b="7037"/>
          <a:stretch>
            <a:fillRect/>
          </a:stretch>
        </p:blipFill>
        <p:spPr>
          <a:xfrm>
            <a:off x="1308100" y="1098550"/>
            <a:ext cx="641141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6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Partition of Bengal: 1905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11734800" cy="5562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2450" y="1384042"/>
            <a:ext cx="11096625" cy="388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Lord</a:t>
            </a:r>
            <a:r>
              <a:rPr lang="en-US" sz="2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Curzon, Viceroy of India 1899-1905) enacted the partition of Bengal</a:t>
            </a:r>
          </a:p>
          <a:p>
            <a:pPr algn="ctr">
              <a:lnSpc>
                <a:spcPct val="100000"/>
              </a:lnSpc>
            </a:pPr>
            <a:r>
              <a:rPr lang="en-US" sz="2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2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October 16, 1905</a:t>
            </a:r>
          </a:p>
          <a:p>
            <a:pPr algn="l"/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Eastern province (East Bengal and Assam) with Muslim majority </a:t>
            </a:r>
          </a:p>
          <a:p>
            <a:pPr algn="l"/>
            <a:endParaRPr lang="en-US" sz="28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Western province (West Bengal, Bihar and Orissa) with Hindu majority</a:t>
            </a:r>
          </a:p>
        </p:txBody>
      </p:sp>
    </p:spTree>
    <p:extLst>
      <p:ext uri="{BB962C8B-B14F-4D97-AF65-F5344CB8AC3E}">
        <p14:creationId xmlns:p14="http://schemas.microsoft.com/office/powerpoint/2010/main" val="1523054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753</Words>
  <Application>Microsoft Office PowerPoint</Application>
  <PresentationFormat>Widescreen</PresentationFormat>
  <Paragraphs>175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Algerian</vt:lpstr>
      <vt:lpstr>Arial</vt:lpstr>
      <vt:lpstr>Calibri</vt:lpstr>
      <vt:lpstr>Calibri Light</vt:lpstr>
      <vt:lpstr>Times New Roman</vt:lpstr>
      <vt:lpstr>Wingdings</vt:lpstr>
      <vt:lpstr>Office Theme</vt:lpstr>
      <vt:lpstr>1_Office Theme</vt:lpstr>
      <vt:lpstr>EMB-101: Emergence of Bangladesh Class -4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Sayed Shakir</dc:creator>
  <cp:lastModifiedBy>Md Shamsuddoha</cp:lastModifiedBy>
  <cp:revision>47</cp:revision>
  <dcterms:created xsi:type="dcterms:W3CDTF">2020-06-16T05:30:00Z</dcterms:created>
  <dcterms:modified xsi:type="dcterms:W3CDTF">2022-05-27T15:57:52Z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1033-11.2.0.9431</vt:lpwstr>
  </property>
</Properties>
</file>